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40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8823717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-264694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5419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Foreign Direct Investment Trends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0388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analyzes foreign direct investment (FDI) data across various sectors in a country from 2000 to 2017. The analysis focuses on identifying the top investment sectors and overall investment trends over time.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72000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Neha Mondal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10575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in Detail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2085142"/>
            <a:ext cx="4966692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70559" y="3307080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Modified Sectors</a:t>
            </a:r>
            <a:endParaRPr lang="en-US" sz="2624" dirty="0"/>
          </a:p>
        </p:txBody>
      </p:sp>
      <p:sp>
        <p:nvSpPr>
          <p:cNvPr id="8" name="Text 3"/>
          <p:cNvSpPr/>
          <p:nvPr/>
        </p:nvSpPr>
        <p:spPr>
          <a:xfrm>
            <a:off x="2570559" y="3856792"/>
            <a:ext cx="45223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ENERGY PRODUCTION | ELECTRICAL MACHINES | COMUNICATION | TRANPORT INDUSTRIES | MACHINARIES AND INTRIMENTS | AGRICULTURAL SECTOR | MEDICAL SECTOR | FOOD SECTOR | TEXTILES AND GOODS SECTOR | SEVICES SECTOR  | EDUCATION SECTOR | CONTRUCTION | IMPORTANT INDUSTRIES | OTHER 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2085142"/>
            <a:ext cx="4966811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7252" y="3307080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Years</a:t>
            </a:r>
            <a:endParaRPr lang="en-US" sz="2624" dirty="0"/>
          </a:p>
        </p:txBody>
      </p:sp>
      <p:sp>
        <p:nvSpPr>
          <p:cNvPr id="11" name="Text 5"/>
          <p:cNvSpPr/>
          <p:nvPr/>
        </p:nvSpPr>
        <p:spPr>
          <a:xfrm>
            <a:off x="7537252" y="3856792"/>
            <a:ext cx="452247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provided data gave information about foreign direct investments from year 2000 to 2017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348389" y="68166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7" y="110084"/>
            <a:ext cx="14462605" cy="75060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10502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Total FDI Inflows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2935" y="2077879"/>
            <a:ext cx="44410" cy="5101471"/>
          </a:xfrm>
          <a:prstGeom prst="roundRect">
            <a:avLst>
              <a:gd name="adj" fmla="val 22515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8" name="Shape 4"/>
          <p:cNvSpPr/>
          <p:nvPr/>
        </p:nvSpPr>
        <p:spPr>
          <a:xfrm>
            <a:off x="6287512" y="2479179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9" name="Shape 5"/>
          <p:cNvSpPr/>
          <p:nvPr/>
        </p:nvSpPr>
        <p:spPr>
          <a:xfrm>
            <a:off x="7065109" y="22514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22391" y="2293144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23000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2000-2006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348389" y="2780467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FDI inflows saw steady growth, with the total increasing from 2.2k to 5.5k 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053" y="3590032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09" y="33623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2391" y="340399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138" y="34109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2007-209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138" y="3891320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FDI inflows accelerated, reaching a peak of 31.4k  in 2009 as the economy expanded.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512" y="4589800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19" name="Shape 15"/>
          <p:cNvSpPr/>
          <p:nvPr/>
        </p:nvSpPr>
        <p:spPr>
          <a:xfrm>
            <a:off x="7065109" y="43620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22391" y="4403765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44106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2010-2012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348389" y="4891088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Inflows declined moderately in this 2010 and 2011 with sudden hike in 2012 with 35.1k.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565053" y="5696367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</p:sp>
      <p:sp>
        <p:nvSpPr>
          <p:cNvPr id="24" name="Shape 20"/>
          <p:cNvSpPr/>
          <p:nvPr/>
        </p:nvSpPr>
        <p:spPr>
          <a:xfrm>
            <a:off x="7065109" y="54686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7222391" y="5510332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6" name="Text 22"/>
          <p:cNvSpPr/>
          <p:nvPr/>
        </p:nvSpPr>
        <p:spPr>
          <a:xfrm>
            <a:off x="8537138" y="55172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2013 to 2017</a:t>
            </a:r>
            <a:endParaRPr lang="en-US" sz="2187" dirty="0"/>
          </a:p>
        </p:txBody>
      </p:sp>
      <p:sp>
        <p:nvSpPr>
          <p:cNvPr id="27" name="Text 23"/>
          <p:cNvSpPr/>
          <p:nvPr/>
        </p:nvSpPr>
        <p:spPr>
          <a:xfrm>
            <a:off x="8537138" y="5997654"/>
            <a:ext cx="37447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FDI shows a steady growth during this period with peak at 2017 with 43.5k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63477" y="1478573"/>
            <a:ext cx="6319955" cy="915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Top Sectors for FDI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>
            <a:off x="4490799" y="3644265"/>
            <a:ext cx="27404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Service Sectors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4490799" y="4401070"/>
            <a:ext cx="27404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energy sector consistently attracted the highest FDI, reaching 9.8k in 2017.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66172" y="3644265"/>
            <a:ext cx="27404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Telecommunications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7523454" y="4403563"/>
            <a:ext cx="27404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Telecommunications was another top draw, with investments growing from 2.3k to 7.1k.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1232953" y="3630930"/>
            <a:ext cx="27404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Manufacturing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11228248" y="4398817"/>
            <a:ext cx="27404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FDI in manufacturing sectors like electrical machinery and transport equipment was also significant.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7286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616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Emerging Sectors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0628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0481" y="2104549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139196"/>
            <a:ext cx="2840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Textile and Goods sector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2619613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FDI in the Textile and Goods sector increased from an avg of 372 to an avg of 907, driven by investments in new online shopping market.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0481" y="3767852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3802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Transport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4282916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Transportation networks support international trade and economic cooperation between nations. From an avg of 1.4k to an avg of 2.9k in comparison between last 17 years with last 2 years 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7448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0481" y="5786557"/>
            <a:ext cx="18526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8212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301621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education sector saw a surge in FDI, comparing last 17 years to last 2 years from an avg of 121 to an avg of 283, as international universities and training providers expanded.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2620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Sectoral Shifts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2000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Manufacturing, energy, and infrastructure dominated FDI inflows.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2010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Services sectors like telecommunications and finance gained prominence.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2017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sectors like healthcare, education, and food processing became significant FDI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76883"/>
            <a:ext cx="7477601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Investor Profiles From current situations</a:t>
            </a:r>
            <a:endParaRPr lang="en-US" sz="34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99" y="2137648"/>
            <a:ext cx="555427" cy="5554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19599" y="29152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Manufacturing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6319599" y="3395663"/>
            <a:ext cx="35721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Major manufacturing investors include multinational corporations from the US, Europe, and Asia.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968" y="2137648"/>
            <a:ext cx="555427" cy="5554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4968" y="29152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Energy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10224968" y="3395663"/>
            <a:ext cx="35722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State-owned and private oil and gas companies from the Middle East, Russia, and China are key players.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99" y="5128379"/>
            <a:ext cx="555427" cy="55542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19599" y="5905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High-Tech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6319599" y="6386393"/>
            <a:ext cx="35721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giants from the US and East Asia have made significant investments in the digital economy.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937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Policy Implications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421374"/>
            <a:ext cx="7477601" cy="4414361"/>
          </a:xfrm>
          <a:prstGeom prst="roundRect">
            <a:avLst>
              <a:gd name="adj" fmla="val 22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40819" y="2428994"/>
            <a:ext cx="7462361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62990" y="2569845"/>
            <a:ext cx="3283029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Sustain Investor Confidence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4797981" y="2569845"/>
            <a:ext cx="32830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 a stable and business-friendly policy environment to retain and attract FDI.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40819" y="3776901"/>
            <a:ext cx="7462361" cy="1703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62990" y="3917752"/>
            <a:ext cx="328302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Diversify Investment Flows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4797981" y="3917752"/>
            <a:ext cx="328302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FDI in emerging sectors like healthcare, education, and food processing to spur economic transformation.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40819" y="5480209"/>
            <a:ext cx="7462361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62990" y="5621060"/>
            <a:ext cx="328302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 Regional Equity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4797981" y="5621060"/>
            <a:ext cx="328302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targeted incentives and infrastructure improvements to direct FDI to underserved regions.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498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NEHA MONDAL</cp:lastModifiedBy>
  <cp:revision>2</cp:revision>
  <dcterms:created xsi:type="dcterms:W3CDTF">2024-04-23T12:48:25Z</dcterms:created>
  <dcterms:modified xsi:type="dcterms:W3CDTF">2024-04-23T12:58:11Z</dcterms:modified>
</cp:coreProperties>
</file>